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01" r:id="rId3"/>
    <p:sldId id="302" r:id="rId4"/>
    <p:sldId id="303" r:id="rId5"/>
    <p:sldId id="304" r:id="rId6"/>
    <p:sldId id="305" r:id="rId7"/>
    <p:sldId id="306" r:id="rId8"/>
    <p:sldId id="307" r:id="rId9"/>
    <p:sldId id="283" r:id="rId10"/>
    <p:sldId id="268" r:id="rId11"/>
    <p:sldId id="296" r:id="rId12"/>
    <p:sldId id="285" r:id="rId13"/>
    <p:sldId id="276" r:id="rId14"/>
    <p:sldId id="274" r:id="rId15"/>
    <p:sldId id="275" r:id="rId16"/>
    <p:sldId id="277" r:id="rId17"/>
    <p:sldId id="297" r:id="rId18"/>
    <p:sldId id="286" r:id="rId19"/>
    <p:sldId id="300" r:id="rId20"/>
    <p:sldId id="258" r:id="rId21"/>
    <p:sldId id="259" r:id="rId22"/>
    <p:sldId id="262" r:id="rId23"/>
    <p:sldId id="264" r:id="rId24"/>
    <p:sldId id="287" r:id="rId25"/>
    <p:sldId id="299" r:id="rId26"/>
    <p:sldId id="294" r:id="rId27"/>
    <p:sldId id="293" r:id="rId28"/>
    <p:sldId id="288" r:id="rId29"/>
    <p:sldId id="291" r:id="rId30"/>
    <p:sldId id="273" r:id="rId31"/>
    <p:sldId id="289" r:id="rId32"/>
    <p:sldId id="295" r:id="rId33"/>
    <p:sldId id="298" r:id="rId34"/>
    <p:sldId id="29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80" d="100"/>
          <a:sy n="80"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CBC7B7-EF92-4D04-AE8E-82B9669C7854}" type="datetimeFigureOut">
              <a:rPr lang="en-US" smtClean="0"/>
              <a:t>1/24/2017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5E6417B-8C84-4D3A-81AF-FDA7E4B8042D}" type="slidenum">
              <a:rPr lang="en-US" smtClean="0"/>
              <a:t>‹#›</a:t>
            </a:fld>
            <a:endParaRPr lang="en-US"/>
          </a:p>
        </p:txBody>
      </p:sp>
    </p:spTree>
    <p:extLst>
      <p:ext uri="{BB962C8B-B14F-4D97-AF65-F5344CB8AC3E}">
        <p14:creationId xmlns:p14="http://schemas.microsoft.com/office/powerpoint/2010/main" val="1238264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A2DA72-32E2-4A0A-94A7-B5D1797EA7DA}" type="datetimeFigureOut">
              <a:rPr lang="en-US" smtClean="0"/>
              <a:t>1/24/2017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47C62D-6653-40BA-AA31-15D72E8641D7}" type="slidenum">
              <a:rPr lang="en-US" smtClean="0"/>
              <a:t>‹#›</a:t>
            </a:fld>
            <a:endParaRPr lang="en-US"/>
          </a:p>
        </p:txBody>
      </p:sp>
    </p:spTree>
    <p:extLst>
      <p:ext uri="{BB962C8B-B14F-4D97-AF65-F5344CB8AC3E}">
        <p14:creationId xmlns:p14="http://schemas.microsoft.com/office/powerpoint/2010/main" val="289522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pPr fontAlgn="base"/>
            <a:r>
              <a:rPr sz="1000">
                <a:solidFill>
                  <a:srgbClr val="000000"/>
                </a:solidFill>
                <a:latin typeface="Calibri"/>
              </a:rPr>
              <a:t>Source: 
US. Bureau of Labor Statistics
Release: 
Employment Situation
The unemployment rate represents the number of unemployed as a percentage of the labor force. Labor force data are restricted to people 16 years of age and older, who currently reside in 1 of the 50 states or the District of Columbia, who do not reside in institutions (e.g., penal and mental facilities, homes for the aged), and who are not on active duty in the Armed Forces.This rate is also defined as the U-3 measure of labor underutilization.The series comes from the 'Current Population Survey (Household Survey)'The source code is: LNS14000000
US. Bureau of Labor Statistics, 
      Civilian Unemployment Rate [UNRATE], 
      retrieved from FRED, 
      Federal Reserve Bank of St. Louis; 
      https://fred.stlouisfed.org/series/UNRATE, 
      December 7, 2016.
</a:t>
            </a:r>
          </a:p>
        </p:txBody>
      </p:sp>
    </p:spTree>
    <p:extLst>
      <p:ext uri="{BB962C8B-B14F-4D97-AF65-F5344CB8AC3E}">
        <p14:creationId xmlns:p14="http://schemas.microsoft.com/office/powerpoint/2010/main" val="367251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pPr fontAlgn="base"/>
            <a:r>
              <a:rPr sz="1000">
                <a:solidFill>
                  <a:srgbClr val="000000"/>
                </a:solidFill>
                <a:latin typeface="Calibri"/>
              </a:rPr>
              <a:t>Source: 
US. Bureau of Labor Statistics
Release: 
Employment Situation
The series comes from the 'Current Population Survey (Household Survey)'The source code is: LNS13327709
US. Bureau of Labor Statistics, 
      Total unemployed, plus all marginally attached workers plus total employed part time for economic reasons [U6RATE], 
      retrieved from FRED, 
      Federal Reserve Bank of St. Louis; 
      https://fred.stlouisfed.org/series/U6RATE, 
      November 3, 2016.
</a:t>
            </a:r>
          </a:p>
        </p:txBody>
      </p:sp>
    </p:spTree>
    <p:extLst>
      <p:ext uri="{BB962C8B-B14F-4D97-AF65-F5344CB8AC3E}">
        <p14:creationId xmlns:p14="http://schemas.microsoft.com/office/powerpoint/2010/main" val="84910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pPr fontAlgn="base"/>
            <a:r>
              <a:rPr sz="1000">
                <a:solidFill>
                  <a:srgbClr val="000000"/>
                </a:solidFill>
                <a:latin typeface="Calibri"/>
              </a:rPr>
              <a:t>Source: 
US. Bureau of Labor Statistics
Release: 
Employment Situation
The series comes from the 'Current Population Survey (Household Survey)'The source code is: LNS12300000
US. Bureau of Labor Statistics, 
      Civilian Employment-Population Ratio [EMRATIO], 
      retrieved from FRED, 
      Federal Reserve Bank of St. Louis; 
      https://fred.stlouisfed.org/series/EMRATIO, 
      November 7, 2016.
</a:t>
            </a:r>
          </a:p>
        </p:txBody>
      </p:sp>
    </p:spTree>
    <p:extLst>
      <p:ext uri="{BB962C8B-B14F-4D97-AF65-F5344CB8AC3E}">
        <p14:creationId xmlns:p14="http://schemas.microsoft.com/office/powerpoint/2010/main" val="423046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595EF9-C60A-44D8-BFCF-8378DE6CEFB2}"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41822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95EF9-C60A-44D8-BFCF-8378DE6CEFB2}"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221291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95EF9-C60A-44D8-BFCF-8378DE6CEFB2}"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57840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95EF9-C60A-44D8-BFCF-8378DE6CEFB2}"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101689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95EF9-C60A-44D8-BFCF-8378DE6CEFB2}"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140630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595EF9-C60A-44D8-BFCF-8378DE6CEFB2}"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41913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595EF9-C60A-44D8-BFCF-8378DE6CEFB2}"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86755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595EF9-C60A-44D8-BFCF-8378DE6CEFB2}"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21360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95EF9-C60A-44D8-BFCF-8378DE6CEFB2}"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04292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595EF9-C60A-44D8-BFCF-8378DE6CEFB2}"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140395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595EF9-C60A-44D8-BFCF-8378DE6CEFB2}"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57618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5EF9-C60A-44D8-BFCF-8378DE6CEFB2}" type="datetimeFigureOut">
              <a:rPr lang="en-US" smtClean="0"/>
              <a:t>1/24/2017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1C5EF-E13B-4822-BDE6-DCCB921ADCFB}" type="slidenum">
              <a:rPr lang="en-US" smtClean="0"/>
              <a:t>‹#›</a:t>
            </a:fld>
            <a:endParaRPr lang="en-US"/>
          </a:p>
        </p:txBody>
      </p:sp>
    </p:spTree>
    <p:extLst>
      <p:ext uri="{BB962C8B-B14F-4D97-AF65-F5344CB8AC3E}">
        <p14:creationId xmlns:p14="http://schemas.microsoft.com/office/powerpoint/2010/main" val="155137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fred.stlouisfed.org/graph/?g=cs1I"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fred.stlouisfed.org/graph/?g=cs1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fred.stlouisfed.org/graph/?g=cs1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fred.stlouisfed.org/graph/?g=cs1Y"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fred.stlouisfed.org/graph/?g=cs2i"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fred.stlouisfed.org/graph/?g=csJ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Outlook for 2017</a:t>
            </a:r>
          </a:p>
        </p:txBody>
      </p:sp>
      <p:sp>
        <p:nvSpPr>
          <p:cNvPr id="3" name="Subtitle 2"/>
          <p:cNvSpPr>
            <a:spLocks noGrp="1"/>
          </p:cNvSpPr>
          <p:nvPr>
            <p:ph type="subTitle" idx="1"/>
          </p:nvPr>
        </p:nvSpPr>
        <p:spPr/>
        <p:txBody>
          <a:bodyPr/>
          <a:lstStyle/>
          <a:p>
            <a:r>
              <a:rPr lang="en-US" dirty="0"/>
              <a:t>Professor Steven Kyle</a:t>
            </a:r>
          </a:p>
          <a:p>
            <a:r>
              <a:rPr lang="en-US" dirty="0"/>
              <a:t>Cornell University</a:t>
            </a:r>
          </a:p>
          <a:p>
            <a:r>
              <a:rPr lang="en-US" dirty="0" smtClean="0"/>
              <a:t>January 24, 2017</a:t>
            </a:r>
            <a:endParaRPr lang="en-US" dirty="0"/>
          </a:p>
        </p:txBody>
      </p:sp>
    </p:spTree>
    <p:extLst>
      <p:ext uri="{BB962C8B-B14F-4D97-AF65-F5344CB8AC3E}">
        <p14:creationId xmlns:p14="http://schemas.microsoft.com/office/powerpoint/2010/main" val="178681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7367" y="6019800"/>
            <a:ext cx="4598438" cy="369332"/>
          </a:xfrm>
          <a:prstGeom prst="rect">
            <a:avLst/>
          </a:prstGeom>
          <a:noFill/>
        </p:spPr>
        <p:txBody>
          <a:bodyPr wrap="none" rtlCol="0">
            <a:spAutoFit/>
          </a:bodyPr>
          <a:lstStyle/>
          <a:p>
            <a:r>
              <a:rPr lang="en-US" dirty="0"/>
              <a:t>Most States Looking Like They Are In the Green</a:t>
            </a:r>
          </a:p>
        </p:txBody>
      </p:sp>
      <p:pic>
        <p:nvPicPr>
          <p:cNvPr id="4" name="Picture 3"/>
          <p:cNvPicPr>
            <a:picLocks noChangeAspect="1"/>
          </p:cNvPicPr>
          <p:nvPr/>
        </p:nvPicPr>
        <p:blipFill>
          <a:blip r:embed="rId2"/>
          <a:stretch>
            <a:fillRect/>
          </a:stretch>
        </p:blipFill>
        <p:spPr>
          <a:xfrm>
            <a:off x="2181225" y="204457"/>
            <a:ext cx="7521825" cy="5748668"/>
          </a:xfrm>
          <a:prstGeom prst="rect">
            <a:avLst/>
          </a:prstGeom>
        </p:spPr>
      </p:pic>
    </p:spTree>
    <p:extLst>
      <p:ext uri="{BB962C8B-B14F-4D97-AF65-F5344CB8AC3E}">
        <p14:creationId xmlns:p14="http://schemas.microsoft.com/office/powerpoint/2010/main" val="42025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705850" cy="6286500"/>
          <a:chOff x="381000" y="95250"/>
          <a:chExt cx="8705850" cy="6286500"/>
        </a:xfrm>
      </p:grpSpPr>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sz="2400">
                <a:solidFill>
                  <a:srgbClr val="333333"/>
                </a:solidFill>
                <a:latin typeface="Calibri"/>
              </a:rPr>
              <a:t> </a:t>
            </a:r>
          </a:p>
        </p:txBody>
      </p:sp>
      <p:sp>
        <p:nvSpPr>
          <p:cNvPr id="5" name="TextBox 4"/>
          <p:cNvSpPr txBox="1"/>
          <p:nvPr/>
        </p:nvSpPr>
        <p:spPr>
          <a:xfrm>
            <a:off x="3181350" y="6162675"/>
            <a:ext cx="5618718" cy="523220"/>
          </a:xfrm>
          <a:prstGeom prst="rect">
            <a:avLst/>
          </a:prstGeom>
          <a:noFill/>
        </p:spPr>
        <p:txBody>
          <a:bodyPr wrap="none" rtlCol="0">
            <a:spAutoFit/>
          </a:bodyPr>
          <a:lstStyle/>
          <a:p>
            <a:r>
              <a:rPr lang="en-US" sz="2800" dirty="0" smtClean="0"/>
              <a:t>Unemployment Has Dropped to 4.7%</a:t>
            </a:r>
            <a:endParaRPr lang="en-US" sz="2800" dirty="0"/>
          </a:p>
        </p:txBody>
      </p:sp>
      <p:pic>
        <p:nvPicPr>
          <p:cNvPr id="6" name="FRED Graph Chart" descr="FRED Graph">
            <a:hlinkClick r:id="rId3" tooltip="View this chart in your browser. "/>
          </p:cNvPr>
          <p:cNvPicPr>
            <a:picLocks noChangeAspect="1"/>
          </p:cNvPicPr>
          <p:nvPr/>
        </p:nvPicPr>
        <p:blipFill>
          <a:blip r:embed="rId4"/>
          <a:stretch>
            <a:fillRect/>
          </a:stretch>
        </p:blipFill>
        <p:spPr>
          <a:xfrm>
            <a:off x="2019300" y="326083"/>
            <a:ext cx="8229600" cy="5524500"/>
          </a:xfrm>
          <a:prstGeom prst="rect">
            <a:avLst/>
          </a:prstGeom>
        </p:spPr>
      </p:pic>
    </p:spTree>
    <p:extLst>
      <p:ext uri="{BB962C8B-B14F-4D97-AF65-F5344CB8AC3E}">
        <p14:creationId xmlns:p14="http://schemas.microsoft.com/office/powerpoint/2010/main" val="154235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705850" cy="6286500"/>
          <a:chOff x="381000" y="95250"/>
          <a:chExt cx="8705850" cy="6286500"/>
        </a:xfrm>
      </p:grpSpPr>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sz="2400">
                <a:solidFill>
                  <a:srgbClr val="333333"/>
                </a:solidFill>
                <a:latin typeface="Calibri"/>
              </a:rPr>
              <a:t> </a:t>
            </a:r>
          </a:p>
        </p:txBody>
      </p:sp>
      <p:sp>
        <p:nvSpPr>
          <p:cNvPr id="4" name="TextBox 3"/>
          <p:cNvSpPr txBox="1"/>
          <p:nvPr/>
        </p:nvSpPr>
        <p:spPr>
          <a:xfrm>
            <a:off x="771525" y="6194425"/>
            <a:ext cx="10769808" cy="523220"/>
          </a:xfrm>
          <a:prstGeom prst="rect">
            <a:avLst/>
          </a:prstGeom>
          <a:noFill/>
        </p:spPr>
        <p:txBody>
          <a:bodyPr wrap="none" rtlCol="0">
            <a:spAutoFit/>
          </a:bodyPr>
          <a:lstStyle/>
          <a:p>
            <a:r>
              <a:rPr lang="en-US" sz="2800" dirty="0"/>
              <a:t>Though Headline Unemployment is </a:t>
            </a:r>
            <a:r>
              <a:rPr lang="en-US" sz="2800" dirty="0" smtClean="0"/>
              <a:t>Well Below </a:t>
            </a:r>
            <a:r>
              <a:rPr lang="en-US" sz="2800" dirty="0"/>
              <a:t>5%, U6 Is Still Pretty High</a:t>
            </a:r>
          </a:p>
        </p:txBody>
      </p:sp>
      <p:pic>
        <p:nvPicPr>
          <p:cNvPr id="6" name="FRED Graph Chart" descr="FRED Graph">
            <a:hlinkClick r:id="rId3" tooltip="View this chart in your browser. "/>
          </p:cNvPr>
          <p:cNvPicPr>
            <a:picLocks noChangeAspect="1"/>
          </p:cNvPicPr>
          <p:nvPr/>
        </p:nvPicPr>
        <p:blipFill>
          <a:blip r:embed="rId4"/>
          <a:stretch>
            <a:fillRect/>
          </a:stretch>
        </p:blipFill>
        <p:spPr>
          <a:xfrm>
            <a:off x="1428750" y="326083"/>
            <a:ext cx="8667750" cy="5818628"/>
          </a:xfrm>
          <a:prstGeom prst="rect">
            <a:avLst/>
          </a:prstGeom>
        </p:spPr>
      </p:pic>
    </p:spTree>
    <p:extLst>
      <p:ext uri="{BB962C8B-B14F-4D97-AF65-F5344CB8AC3E}">
        <p14:creationId xmlns:p14="http://schemas.microsoft.com/office/powerpoint/2010/main" val="426991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3350" y="6184900"/>
            <a:ext cx="7585987" cy="523220"/>
          </a:xfrm>
          <a:prstGeom prst="rect">
            <a:avLst/>
          </a:prstGeom>
          <a:noFill/>
        </p:spPr>
        <p:txBody>
          <a:bodyPr wrap="none" rtlCol="0">
            <a:spAutoFit/>
          </a:bodyPr>
          <a:lstStyle/>
          <a:p>
            <a:r>
              <a:rPr lang="en-US" sz="2800" dirty="0"/>
              <a:t>Industrial Production Still Not Above Previous Peak</a:t>
            </a:r>
          </a:p>
        </p:txBody>
      </p:sp>
      <p:pic>
        <p:nvPicPr>
          <p:cNvPr id="4" name="Picture 3"/>
          <p:cNvPicPr>
            <a:picLocks noChangeAspect="1"/>
          </p:cNvPicPr>
          <p:nvPr/>
        </p:nvPicPr>
        <p:blipFill>
          <a:blip r:embed="rId2"/>
          <a:stretch>
            <a:fillRect/>
          </a:stretch>
        </p:blipFill>
        <p:spPr>
          <a:xfrm>
            <a:off x="1914525" y="126965"/>
            <a:ext cx="8943975" cy="5988085"/>
          </a:xfrm>
          <a:prstGeom prst="rect">
            <a:avLst/>
          </a:prstGeom>
        </p:spPr>
      </p:pic>
    </p:spTree>
    <p:extLst>
      <p:ext uri="{BB962C8B-B14F-4D97-AF65-F5344CB8AC3E}">
        <p14:creationId xmlns:p14="http://schemas.microsoft.com/office/powerpoint/2010/main" val="121837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3667" y="6022975"/>
            <a:ext cx="6248314" cy="523220"/>
          </a:xfrm>
          <a:prstGeom prst="rect">
            <a:avLst/>
          </a:prstGeom>
          <a:noFill/>
        </p:spPr>
        <p:txBody>
          <a:bodyPr wrap="none" rtlCol="0">
            <a:spAutoFit/>
          </a:bodyPr>
          <a:lstStyle/>
          <a:p>
            <a:r>
              <a:rPr lang="en-US" sz="2800" dirty="0"/>
              <a:t>Capacity Utilization Still in Mid 70’s Range</a:t>
            </a:r>
          </a:p>
        </p:txBody>
      </p:sp>
      <p:pic>
        <p:nvPicPr>
          <p:cNvPr id="2" name="Picture 1"/>
          <p:cNvPicPr>
            <a:picLocks noChangeAspect="1"/>
          </p:cNvPicPr>
          <p:nvPr/>
        </p:nvPicPr>
        <p:blipFill>
          <a:blip r:embed="rId2"/>
          <a:stretch>
            <a:fillRect/>
          </a:stretch>
        </p:blipFill>
        <p:spPr>
          <a:xfrm>
            <a:off x="1838325" y="289201"/>
            <a:ext cx="8432166" cy="5733774"/>
          </a:xfrm>
          <a:prstGeom prst="rect">
            <a:avLst/>
          </a:prstGeom>
        </p:spPr>
      </p:pic>
    </p:spTree>
    <p:extLst>
      <p:ext uri="{BB962C8B-B14F-4D97-AF65-F5344CB8AC3E}">
        <p14:creationId xmlns:p14="http://schemas.microsoft.com/office/powerpoint/2010/main" val="422017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0375" y="6197600"/>
            <a:ext cx="6242735" cy="523220"/>
          </a:xfrm>
          <a:prstGeom prst="rect">
            <a:avLst/>
          </a:prstGeom>
          <a:noFill/>
        </p:spPr>
        <p:txBody>
          <a:bodyPr wrap="none" rtlCol="0">
            <a:spAutoFit/>
          </a:bodyPr>
          <a:lstStyle/>
          <a:p>
            <a:r>
              <a:rPr lang="en-US" sz="2800" dirty="0"/>
              <a:t>Household Debt </a:t>
            </a:r>
            <a:r>
              <a:rPr lang="en-US" sz="2800" dirty="0" smtClean="0"/>
              <a:t>at </a:t>
            </a:r>
            <a:r>
              <a:rPr lang="en-US" sz="2800" dirty="0"/>
              <a:t>Historically Low Levels</a:t>
            </a:r>
          </a:p>
        </p:txBody>
      </p:sp>
      <p:pic>
        <p:nvPicPr>
          <p:cNvPr id="5" name="FRED Graph Chart" descr="FRED Graph">
            <a:hlinkClick r:id="rId2" tooltip="View this chart in your browser. "/>
          </p:cNvPr>
          <p:cNvPicPr>
            <a:picLocks noChangeAspect="1"/>
          </p:cNvPicPr>
          <p:nvPr/>
        </p:nvPicPr>
        <p:blipFill>
          <a:blip r:embed="rId3"/>
          <a:stretch>
            <a:fillRect/>
          </a:stretch>
        </p:blipFill>
        <p:spPr>
          <a:xfrm>
            <a:off x="1866899" y="209550"/>
            <a:ext cx="8772525" cy="5888964"/>
          </a:xfrm>
          <a:prstGeom prst="rect">
            <a:avLst/>
          </a:prstGeom>
        </p:spPr>
      </p:pic>
    </p:spTree>
    <p:extLst>
      <p:ext uri="{BB962C8B-B14F-4D97-AF65-F5344CB8AC3E}">
        <p14:creationId xmlns:p14="http://schemas.microsoft.com/office/powerpoint/2010/main" val="74023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0800" y="6035675"/>
            <a:ext cx="10292754" cy="523220"/>
          </a:xfrm>
          <a:prstGeom prst="rect">
            <a:avLst/>
          </a:prstGeom>
          <a:noFill/>
        </p:spPr>
        <p:txBody>
          <a:bodyPr wrap="none" rtlCol="0">
            <a:spAutoFit/>
          </a:bodyPr>
          <a:lstStyle/>
          <a:p>
            <a:r>
              <a:rPr lang="en-US" sz="2800" dirty="0"/>
              <a:t>Retail Sales Continue to Pull Us Along (Remember, this is 70% of GDP)</a:t>
            </a:r>
          </a:p>
        </p:txBody>
      </p:sp>
      <p:pic>
        <p:nvPicPr>
          <p:cNvPr id="6" name="FRED Graph Chart" descr="FRED Graph">
            <a:hlinkClick r:id="rId2" tooltip="View this chart in your browser. "/>
          </p:cNvPr>
          <p:cNvPicPr>
            <a:picLocks noChangeAspect="1"/>
          </p:cNvPicPr>
          <p:nvPr/>
        </p:nvPicPr>
        <p:blipFill>
          <a:blip r:embed="rId3"/>
          <a:stretch>
            <a:fillRect/>
          </a:stretch>
        </p:blipFill>
        <p:spPr>
          <a:xfrm>
            <a:off x="2019300" y="133350"/>
            <a:ext cx="8667750" cy="5818628"/>
          </a:xfrm>
          <a:prstGeom prst="rect">
            <a:avLst/>
          </a:prstGeom>
        </p:spPr>
      </p:pic>
    </p:spTree>
    <p:extLst>
      <p:ext uri="{BB962C8B-B14F-4D97-AF65-F5344CB8AC3E}">
        <p14:creationId xmlns:p14="http://schemas.microsoft.com/office/powerpoint/2010/main" val="93505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5037" y="6055153"/>
            <a:ext cx="8286627" cy="830997"/>
          </a:xfrm>
          <a:prstGeom prst="rect">
            <a:avLst/>
          </a:prstGeom>
          <a:noFill/>
        </p:spPr>
        <p:txBody>
          <a:bodyPr wrap="none" rtlCol="0">
            <a:spAutoFit/>
          </a:bodyPr>
          <a:lstStyle/>
          <a:p>
            <a:pPr algn="ctr"/>
            <a:r>
              <a:rPr lang="en-US" sz="2400" dirty="0"/>
              <a:t>Still No Major Wage Inflation:  </a:t>
            </a:r>
            <a:r>
              <a:rPr lang="en-US" sz="2400" dirty="0" smtClean="0"/>
              <a:t>But this is what will drive inflation </a:t>
            </a:r>
          </a:p>
          <a:p>
            <a:pPr algn="ctr"/>
            <a:r>
              <a:rPr lang="en-US" sz="2400" dirty="0" smtClean="0"/>
              <a:t>causing the Fed interest rate hikes in the coming year</a:t>
            </a:r>
            <a:endParaRPr lang="en-US" sz="2400" dirty="0"/>
          </a:p>
        </p:txBody>
      </p:sp>
      <p:pic>
        <p:nvPicPr>
          <p:cNvPr id="4" name="Picture 3"/>
          <p:cNvPicPr>
            <a:picLocks noChangeAspect="1"/>
          </p:cNvPicPr>
          <p:nvPr/>
        </p:nvPicPr>
        <p:blipFill>
          <a:blip r:embed="rId2"/>
          <a:stretch>
            <a:fillRect/>
          </a:stretch>
        </p:blipFill>
        <p:spPr>
          <a:xfrm>
            <a:off x="1181099" y="250682"/>
            <a:ext cx="9027737" cy="5718745"/>
          </a:xfrm>
          <a:prstGeom prst="rect">
            <a:avLst/>
          </a:prstGeom>
        </p:spPr>
      </p:pic>
    </p:spTree>
    <p:extLst>
      <p:ext uri="{BB962C8B-B14F-4D97-AF65-F5344CB8AC3E}">
        <p14:creationId xmlns:p14="http://schemas.microsoft.com/office/powerpoint/2010/main" val="319276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Housing Market</a:t>
            </a:r>
          </a:p>
        </p:txBody>
      </p:sp>
      <p:sp>
        <p:nvSpPr>
          <p:cNvPr id="3" name="Content Placeholder 2"/>
          <p:cNvSpPr>
            <a:spLocks noGrp="1"/>
          </p:cNvSpPr>
          <p:nvPr>
            <p:ph idx="1"/>
          </p:nvPr>
        </p:nvSpPr>
        <p:spPr/>
        <p:txBody>
          <a:bodyPr/>
          <a:lstStyle/>
          <a:p>
            <a:r>
              <a:rPr lang="en-US" dirty="0"/>
              <a:t>Nominal house prices still not up to previous peak (So some folks are still under </a:t>
            </a:r>
            <a:r>
              <a:rPr lang="en-US" dirty="0" smtClean="0"/>
              <a:t>water but these are a steadily declining group)</a:t>
            </a:r>
            <a:endParaRPr lang="en-US" dirty="0"/>
          </a:p>
          <a:p>
            <a:endParaRPr lang="en-US" dirty="0"/>
          </a:p>
          <a:p>
            <a:r>
              <a:rPr lang="en-US" dirty="0"/>
              <a:t>Real prices look OK compared to historical levels</a:t>
            </a:r>
          </a:p>
          <a:p>
            <a:endParaRPr lang="en-US" dirty="0"/>
          </a:p>
          <a:p>
            <a:r>
              <a:rPr lang="en-US" dirty="0"/>
              <a:t>Price/Rent ratio maybe a little high but not too much – New Normal?</a:t>
            </a:r>
          </a:p>
          <a:p>
            <a:endParaRPr lang="en-US" dirty="0"/>
          </a:p>
          <a:p>
            <a:r>
              <a:rPr lang="en-US" dirty="0"/>
              <a:t>But New Home Sales still low – This is what gives a boost to GDP</a:t>
            </a:r>
          </a:p>
          <a:p>
            <a:endParaRPr lang="en-US" dirty="0"/>
          </a:p>
        </p:txBody>
      </p:sp>
    </p:spTree>
    <p:extLst>
      <p:ext uri="{BB962C8B-B14F-4D97-AF65-F5344CB8AC3E}">
        <p14:creationId xmlns:p14="http://schemas.microsoft.com/office/powerpoint/2010/main" val="3541719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2.bp.blogspot.com/-q_yH0VoY4D0/V3KBGwgWMtI/AAAAAAAAoB8/ohorqna9qT8ELtyNEP86L2ucb3O4uM1XACLcB/s1600/NominalApr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280398"/>
            <a:ext cx="9299575" cy="617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2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Grading My Predictions from Last Year</a:t>
            </a:r>
            <a:endParaRPr lang="en-US" dirty="0"/>
          </a:p>
        </p:txBody>
      </p:sp>
      <p:sp>
        <p:nvSpPr>
          <p:cNvPr id="3" name="Content Placeholder 2"/>
          <p:cNvSpPr>
            <a:spLocks noGrp="1"/>
          </p:cNvSpPr>
          <p:nvPr>
            <p:ph idx="1"/>
          </p:nvPr>
        </p:nvSpPr>
        <p:spPr/>
        <p:txBody>
          <a:bodyPr/>
          <a:lstStyle/>
          <a:p>
            <a:r>
              <a:rPr lang="en-US" dirty="0" smtClean="0"/>
              <a:t>Most economists are taught to avoid naming both a number and a date</a:t>
            </a:r>
          </a:p>
          <a:p>
            <a:endParaRPr lang="en-US" dirty="0"/>
          </a:p>
          <a:p>
            <a:r>
              <a:rPr lang="en-US" dirty="0" smtClean="0"/>
              <a:t>I do it anyway every year and post the results on my website</a:t>
            </a:r>
          </a:p>
          <a:p>
            <a:endParaRPr lang="en-US" dirty="0"/>
          </a:p>
          <a:p>
            <a:r>
              <a:rPr lang="en-US" dirty="0" smtClean="0"/>
              <a:t>How did I do last time?</a:t>
            </a:r>
            <a:endParaRPr lang="en-US" dirty="0"/>
          </a:p>
        </p:txBody>
      </p:sp>
    </p:spTree>
    <p:extLst>
      <p:ext uri="{BB962C8B-B14F-4D97-AF65-F5344CB8AC3E}">
        <p14:creationId xmlns:p14="http://schemas.microsoft.com/office/powerpoint/2010/main" val="396604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4.bp.blogspot.com/-gGfnltJDHlc/V3KBI0TxKAI/AAAAAAAAoCE/XwEN6sHIsMEK4Z2MbJkxqNw9nMbwk16_gCLcB/s1600/RealApr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304353"/>
            <a:ext cx="9328150" cy="617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4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2.bp.blogspot.com/-UaBDjjmPYEY/V3KBLIGQpFI/AAAAAAAAoCM/HfdsfsX9GLEKr9tS5o-qXqKtea98PXDvACLcB/s1600/PriceRentApr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610207"/>
            <a:ext cx="8509000" cy="575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371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4.bp.blogspot.com/-rV0k2YeETRk/WBC5EE6GbFI/AAAAAAAApLA/q337CTxYc8YMCrX3xnDxxfAana_RnAj7gCLcB/s1600/NHSSept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527915"/>
            <a:ext cx="8689340" cy="571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230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3.bp.blogspot.com/-B-tic-8XKDo/WFqbF_ixZII/AAAAAAAApuI/AhOAQrAWzYA3DZ2HRFxTM3VJ6LR2Tb3UQCLcB/s1600/EHSInvYoYNov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50" y="179387"/>
            <a:ext cx="10201275" cy="658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455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Current Policy Stance – Monetary Policy</a:t>
            </a:r>
          </a:p>
        </p:txBody>
      </p:sp>
      <p:sp>
        <p:nvSpPr>
          <p:cNvPr id="3" name="Content Placeholder 2"/>
          <p:cNvSpPr>
            <a:spLocks noGrp="1"/>
          </p:cNvSpPr>
          <p:nvPr>
            <p:ph idx="1"/>
          </p:nvPr>
        </p:nvSpPr>
        <p:spPr/>
        <p:txBody>
          <a:bodyPr>
            <a:normAutofit fontScale="92500" lnSpcReduction="20000"/>
          </a:bodyPr>
          <a:lstStyle/>
          <a:p>
            <a:r>
              <a:rPr lang="en-US" dirty="0"/>
              <a:t>Fed recently </a:t>
            </a:r>
            <a:r>
              <a:rPr lang="en-US" dirty="0" smtClean="0"/>
              <a:t>raised interest </a:t>
            </a:r>
            <a:r>
              <a:rPr lang="en-US" dirty="0"/>
              <a:t>rates another quarter </a:t>
            </a:r>
            <a:r>
              <a:rPr lang="en-US" dirty="0" smtClean="0"/>
              <a:t>point and are likely to continue with gradual quarter </a:t>
            </a:r>
            <a:r>
              <a:rPr lang="en-US" smtClean="0"/>
              <a:t>point increases</a:t>
            </a:r>
            <a:endParaRPr lang="en-US" dirty="0"/>
          </a:p>
          <a:p>
            <a:endParaRPr lang="en-US" dirty="0"/>
          </a:p>
          <a:p>
            <a:r>
              <a:rPr lang="en-US" dirty="0"/>
              <a:t>Their favorite inflation measure is still below 2% target</a:t>
            </a:r>
          </a:p>
          <a:p>
            <a:pPr lvl="1"/>
            <a:r>
              <a:rPr lang="en-US" dirty="0"/>
              <a:t>But other measures above 2% now:  </a:t>
            </a:r>
            <a:r>
              <a:rPr lang="en-US" dirty="0" smtClean="0"/>
              <a:t>more hikes </a:t>
            </a:r>
            <a:r>
              <a:rPr lang="en-US" dirty="0"/>
              <a:t>in the </a:t>
            </a:r>
            <a:r>
              <a:rPr lang="en-US" dirty="0" smtClean="0"/>
              <a:t>next year</a:t>
            </a:r>
            <a:endParaRPr lang="en-US" dirty="0"/>
          </a:p>
          <a:p>
            <a:endParaRPr lang="en-US" dirty="0"/>
          </a:p>
          <a:p>
            <a:r>
              <a:rPr lang="en-US" dirty="0"/>
              <a:t>Unemployment figures still an unknown – U3 low but U6 high</a:t>
            </a:r>
          </a:p>
          <a:p>
            <a:endParaRPr lang="en-US" dirty="0"/>
          </a:p>
          <a:p>
            <a:r>
              <a:rPr lang="en-US" dirty="0"/>
              <a:t>If/when interest rates rise, dollar will strengthen</a:t>
            </a:r>
          </a:p>
          <a:p>
            <a:pPr lvl="1"/>
            <a:r>
              <a:rPr lang="en-US" dirty="0"/>
              <a:t>This will help keep inflation down</a:t>
            </a:r>
          </a:p>
          <a:p>
            <a:pPr lvl="1"/>
            <a:r>
              <a:rPr lang="en-US" dirty="0"/>
              <a:t>Commodity prices too</a:t>
            </a:r>
          </a:p>
        </p:txBody>
      </p:sp>
    </p:spTree>
    <p:extLst>
      <p:ext uri="{BB962C8B-B14F-4D97-AF65-F5344CB8AC3E}">
        <p14:creationId xmlns:p14="http://schemas.microsoft.com/office/powerpoint/2010/main" val="3514242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5qIBTlH7WWg/WH-f_I0ne2I/AAAAAAAAp7U/lYhj44dP1f8CSiINb6Vt9gxPiOEhzevsACLcB/s1600/InflationDec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469736"/>
            <a:ext cx="8442325" cy="591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705850" cy="6286500"/>
          <a:chOff x="381000" y="95250"/>
          <a:chExt cx="8705850" cy="6286500"/>
        </a:xfrm>
      </p:grpSpPr>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sz="2400">
                <a:solidFill>
                  <a:srgbClr val="333333"/>
                </a:solidFill>
                <a:latin typeface="Calibri"/>
              </a:rPr>
              <a:t> </a:t>
            </a:r>
          </a:p>
        </p:txBody>
      </p:sp>
      <p:sp>
        <p:nvSpPr>
          <p:cNvPr id="4" name="TextBox 3"/>
          <p:cNvSpPr txBox="1"/>
          <p:nvPr/>
        </p:nvSpPr>
        <p:spPr>
          <a:xfrm>
            <a:off x="2044700" y="6016625"/>
            <a:ext cx="8239500" cy="523220"/>
          </a:xfrm>
          <a:prstGeom prst="rect">
            <a:avLst/>
          </a:prstGeom>
          <a:noFill/>
        </p:spPr>
        <p:txBody>
          <a:bodyPr wrap="none" rtlCol="0">
            <a:spAutoFit/>
          </a:bodyPr>
          <a:lstStyle/>
          <a:p>
            <a:r>
              <a:rPr lang="en-US" sz="2800" dirty="0"/>
              <a:t>Are those missing workers out there ever coming back?</a:t>
            </a:r>
          </a:p>
        </p:txBody>
      </p:sp>
      <p:pic>
        <p:nvPicPr>
          <p:cNvPr id="5" name="FRED Graph Chart" descr="FRED Graph">
            <a:hlinkClick r:id="rId3" tooltip="View this chart in your browser. "/>
          </p:cNvPr>
          <p:cNvPicPr>
            <a:picLocks noChangeAspect="1"/>
          </p:cNvPicPr>
          <p:nvPr/>
        </p:nvPicPr>
        <p:blipFill>
          <a:blip r:embed="rId4"/>
          <a:stretch>
            <a:fillRect/>
          </a:stretch>
        </p:blipFill>
        <p:spPr>
          <a:xfrm>
            <a:off x="1768662" y="114873"/>
            <a:ext cx="8791575" cy="5901752"/>
          </a:xfrm>
          <a:prstGeom prst="rect">
            <a:avLst/>
          </a:prstGeom>
        </p:spPr>
      </p:pic>
    </p:spTree>
    <p:extLst>
      <p:ext uri="{BB962C8B-B14F-4D97-AF65-F5344CB8AC3E}">
        <p14:creationId xmlns:p14="http://schemas.microsoft.com/office/powerpoint/2010/main" val="1314226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8805" y="6067425"/>
            <a:ext cx="5462586" cy="523220"/>
          </a:xfrm>
          <a:prstGeom prst="rect">
            <a:avLst/>
          </a:prstGeom>
          <a:noFill/>
        </p:spPr>
        <p:txBody>
          <a:bodyPr wrap="none" rtlCol="0">
            <a:spAutoFit/>
          </a:bodyPr>
          <a:lstStyle/>
          <a:p>
            <a:r>
              <a:rPr lang="en-US" sz="2800" dirty="0"/>
              <a:t>You can buy a Euro for around $1.10</a:t>
            </a:r>
          </a:p>
        </p:txBody>
      </p:sp>
      <p:pic>
        <p:nvPicPr>
          <p:cNvPr id="2" name="Picture 1"/>
          <p:cNvPicPr>
            <a:picLocks noChangeAspect="1"/>
          </p:cNvPicPr>
          <p:nvPr/>
        </p:nvPicPr>
        <p:blipFill>
          <a:blip r:embed="rId2"/>
          <a:stretch>
            <a:fillRect/>
          </a:stretch>
        </p:blipFill>
        <p:spPr>
          <a:xfrm>
            <a:off x="1724025" y="206201"/>
            <a:ext cx="8629650" cy="5861224"/>
          </a:xfrm>
          <a:prstGeom prst="rect">
            <a:avLst/>
          </a:prstGeom>
        </p:spPr>
      </p:pic>
    </p:spTree>
    <p:extLst>
      <p:ext uri="{BB962C8B-B14F-4D97-AF65-F5344CB8AC3E}">
        <p14:creationId xmlns:p14="http://schemas.microsoft.com/office/powerpoint/2010/main" val="52329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Current Policy Stance:  Fiscal Policy</a:t>
            </a:r>
          </a:p>
        </p:txBody>
      </p:sp>
      <p:sp>
        <p:nvSpPr>
          <p:cNvPr id="3" name="Content Placeholder 2"/>
          <p:cNvSpPr>
            <a:spLocks noGrp="1"/>
          </p:cNvSpPr>
          <p:nvPr>
            <p:ph idx="1"/>
          </p:nvPr>
        </p:nvSpPr>
        <p:spPr/>
        <p:txBody>
          <a:bodyPr/>
          <a:lstStyle/>
          <a:p>
            <a:r>
              <a:rPr lang="en-US" dirty="0" smtClean="0"/>
              <a:t>Over past 6 years, </a:t>
            </a:r>
            <a:r>
              <a:rPr lang="en-US" dirty="0"/>
              <a:t>freezing spending levels in a growing economy implies a gradual tightening in per capita terms – </a:t>
            </a:r>
          </a:p>
          <a:p>
            <a:endParaRPr lang="en-US" dirty="0"/>
          </a:p>
          <a:p>
            <a:r>
              <a:rPr lang="en-US" dirty="0"/>
              <a:t>Deficit now clearly under control</a:t>
            </a:r>
          </a:p>
          <a:p>
            <a:endParaRPr lang="en-US" dirty="0"/>
          </a:p>
          <a:p>
            <a:r>
              <a:rPr lang="en-US" dirty="0"/>
              <a:t>New spending on infrastructure or other public investment?</a:t>
            </a:r>
          </a:p>
          <a:p>
            <a:pPr lvl="1"/>
            <a:r>
              <a:rPr lang="en-US" dirty="0"/>
              <a:t>We NEED it</a:t>
            </a:r>
          </a:p>
          <a:p>
            <a:pPr lvl="1"/>
            <a:r>
              <a:rPr lang="en-US" dirty="0"/>
              <a:t>Whether we get it is a political decision</a:t>
            </a:r>
          </a:p>
        </p:txBody>
      </p:sp>
    </p:spTree>
    <p:extLst>
      <p:ext uri="{BB962C8B-B14F-4D97-AF65-F5344CB8AC3E}">
        <p14:creationId xmlns:p14="http://schemas.microsoft.com/office/powerpoint/2010/main" val="98144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Retail Sales and Household Debt</a:t>
            </a:r>
          </a:p>
        </p:txBody>
      </p:sp>
      <p:sp>
        <p:nvSpPr>
          <p:cNvPr id="3" name="Content Placeholder 2"/>
          <p:cNvSpPr>
            <a:spLocks noGrp="1"/>
          </p:cNvSpPr>
          <p:nvPr>
            <p:ph idx="1"/>
          </p:nvPr>
        </p:nvSpPr>
        <p:spPr/>
        <p:txBody>
          <a:bodyPr/>
          <a:lstStyle/>
          <a:p>
            <a:endParaRPr lang="en-US" dirty="0"/>
          </a:p>
          <a:p>
            <a:r>
              <a:rPr lang="en-US" dirty="0"/>
              <a:t>Unemployment not too high</a:t>
            </a:r>
          </a:p>
          <a:p>
            <a:endParaRPr lang="en-US" dirty="0"/>
          </a:p>
          <a:p>
            <a:r>
              <a:rPr lang="en-US" dirty="0"/>
              <a:t>Household debt low</a:t>
            </a:r>
          </a:p>
          <a:p>
            <a:endParaRPr lang="en-US" dirty="0"/>
          </a:p>
          <a:p>
            <a:r>
              <a:rPr lang="en-US" dirty="0"/>
              <a:t>So no reason for consumption to be a drag on growth</a:t>
            </a:r>
          </a:p>
        </p:txBody>
      </p:sp>
    </p:spTree>
    <p:extLst>
      <p:ext uri="{BB962C8B-B14F-4D97-AF65-F5344CB8AC3E}">
        <p14:creationId xmlns:p14="http://schemas.microsoft.com/office/powerpoint/2010/main" val="105436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GDP</a:t>
            </a:r>
            <a:endParaRPr lang="en-US" dirty="0"/>
          </a:p>
        </p:txBody>
      </p:sp>
      <p:pic>
        <p:nvPicPr>
          <p:cNvPr id="1030" name="Picture 6" descr="Quarter-to-Quarter Growth in Real GD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6000" y="2464786"/>
            <a:ext cx="7200000" cy="3073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7225" y="6019800"/>
            <a:ext cx="11041356" cy="461665"/>
          </a:xfrm>
          <a:prstGeom prst="rect">
            <a:avLst/>
          </a:prstGeom>
          <a:noFill/>
        </p:spPr>
        <p:txBody>
          <a:bodyPr wrap="none" rtlCol="0">
            <a:spAutoFit/>
          </a:bodyPr>
          <a:lstStyle/>
          <a:p>
            <a:r>
              <a:rPr lang="en-US" sz="2400" dirty="0" smtClean="0"/>
              <a:t>Prediction was 3% - Outcome looks pretty close to that once 4</a:t>
            </a:r>
            <a:r>
              <a:rPr lang="en-US" sz="2400" baseline="30000" dirty="0" smtClean="0"/>
              <a:t>th</a:t>
            </a:r>
            <a:r>
              <a:rPr lang="en-US" sz="2400" dirty="0" smtClean="0"/>
              <a:t> quarter numbers are in</a:t>
            </a:r>
            <a:endParaRPr lang="en-US" sz="2400" dirty="0"/>
          </a:p>
        </p:txBody>
      </p:sp>
    </p:spTree>
    <p:extLst>
      <p:ext uri="{BB962C8B-B14F-4D97-AF65-F5344CB8AC3E}">
        <p14:creationId xmlns:p14="http://schemas.microsoft.com/office/powerpoint/2010/main" val="731442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943600"/>
            <a:ext cx="8023543" cy="461665"/>
          </a:xfrm>
          <a:prstGeom prst="rect">
            <a:avLst/>
          </a:prstGeom>
          <a:noFill/>
        </p:spPr>
        <p:txBody>
          <a:bodyPr wrap="none" rtlCol="0">
            <a:spAutoFit/>
          </a:bodyPr>
          <a:lstStyle/>
          <a:p>
            <a:r>
              <a:rPr lang="en-US" sz="2400" dirty="0"/>
              <a:t>Leading Indicators Looking Pretty Good in Most of the </a:t>
            </a:r>
            <a:r>
              <a:rPr lang="en-US" sz="2400" dirty="0" smtClean="0"/>
              <a:t>Country </a:t>
            </a:r>
          </a:p>
        </p:txBody>
      </p:sp>
      <p:pic>
        <p:nvPicPr>
          <p:cNvPr id="3" name="Picture 2"/>
          <p:cNvPicPr>
            <a:picLocks noChangeAspect="1"/>
          </p:cNvPicPr>
          <p:nvPr/>
        </p:nvPicPr>
        <p:blipFill>
          <a:blip r:embed="rId2"/>
          <a:stretch>
            <a:fillRect/>
          </a:stretch>
        </p:blipFill>
        <p:spPr>
          <a:xfrm>
            <a:off x="2569842" y="266700"/>
            <a:ext cx="7739701" cy="5561682"/>
          </a:xfrm>
          <a:prstGeom prst="rect">
            <a:avLst/>
          </a:prstGeom>
        </p:spPr>
      </p:pic>
    </p:spTree>
    <p:extLst>
      <p:ext uri="{BB962C8B-B14F-4D97-AF65-F5344CB8AC3E}">
        <p14:creationId xmlns:p14="http://schemas.microsoft.com/office/powerpoint/2010/main" val="1945361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And the Election Means …….</a:t>
            </a:r>
          </a:p>
        </p:txBody>
      </p:sp>
      <p:sp>
        <p:nvSpPr>
          <p:cNvPr id="3" name="Content Placeholder 2"/>
          <p:cNvSpPr>
            <a:spLocks noGrp="1"/>
          </p:cNvSpPr>
          <p:nvPr>
            <p:ph idx="1"/>
          </p:nvPr>
        </p:nvSpPr>
        <p:spPr/>
        <p:txBody>
          <a:bodyPr>
            <a:normAutofit/>
          </a:bodyPr>
          <a:lstStyle/>
          <a:p>
            <a:r>
              <a:rPr lang="en-US" dirty="0" smtClean="0"/>
              <a:t>I didn’t see this coming</a:t>
            </a:r>
            <a:endParaRPr lang="en-US" dirty="0"/>
          </a:p>
          <a:p>
            <a:endParaRPr lang="en-US" dirty="0"/>
          </a:p>
          <a:p>
            <a:r>
              <a:rPr lang="en-US" dirty="0" smtClean="0"/>
              <a:t>But now we have a combination of two things:</a:t>
            </a:r>
          </a:p>
          <a:p>
            <a:endParaRPr lang="en-US" dirty="0"/>
          </a:p>
          <a:p>
            <a:pPr lvl="1"/>
            <a:r>
              <a:rPr lang="en-US" dirty="0" smtClean="0"/>
              <a:t>Mr. Trump won – but he is all over the map with respect to economic policy</a:t>
            </a:r>
          </a:p>
          <a:p>
            <a:pPr lvl="1"/>
            <a:r>
              <a:rPr lang="en-US" dirty="0" smtClean="0"/>
              <a:t>The Republicans now control all branches of government</a:t>
            </a:r>
            <a:endParaRPr lang="en-US" dirty="0"/>
          </a:p>
          <a:p>
            <a:endParaRPr lang="en-US" dirty="0"/>
          </a:p>
          <a:p>
            <a:r>
              <a:rPr lang="en-US" dirty="0" smtClean="0"/>
              <a:t>So, taking Mr. Trump at his word and combining that with Republican control, what can we say?</a:t>
            </a:r>
            <a:endParaRPr lang="en-US" dirty="0"/>
          </a:p>
          <a:p>
            <a:endParaRPr lang="en-US" dirty="0"/>
          </a:p>
        </p:txBody>
      </p:sp>
    </p:spTree>
    <p:extLst>
      <p:ext uri="{BB962C8B-B14F-4D97-AF65-F5344CB8AC3E}">
        <p14:creationId xmlns:p14="http://schemas.microsoft.com/office/powerpoint/2010/main" val="30332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If Trump and Republicans Do What They Said They Wanted to Do</a:t>
            </a:r>
            <a:endParaRPr lang="en-US" dirty="0"/>
          </a:p>
        </p:txBody>
      </p:sp>
      <p:sp>
        <p:nvSpPr>
          <p:cNvPr id="3" name="Content Placeholder 2"/>
          <p:cNvSpPr>
            <a:spLocks noGrp="1"/>
          </p:cNvSpPr>
          <p:nvPr>
            <p:ph idx="1"/>
          </p:nvPr>
        </p:nvSpPr>
        <p:spPr/>
        <p:txBody>
          <a:bodyPr/>
          <a:lstStyle/>
          <a:p>
            <a:r>
              <a:rPr lang="en-US" dirty="0" smtClean="0"/>
              <a:t>There is now more uncertainty than before</a:t>
            </a:r>
          </a:p>
          <a:p>
            <a:pPr lvl="1"/>
            <a:r>
              <a:rPr lang="en-US" dirty="0" smtClean="0"/>
              <a:t>Markets and investors hate that</a:t>
            </a:r>
          </a:p>
          <a:p>
            <a:r>
              <a:rPr lang="en-US" dirty="0" smtClean="0"/>
              <a:t>Republicans have sworn to cut spending.  With interest rates already near zero the capacity of the government to respond to any negative shocks is very limited</a:t>
            </a:r>
          </a:p>
          <a:p>
            <a:r>
              <a:rPr lang="en-US" dirty="0" smtClean="0"/>
              <a:t>Trump ran on a series of proposals which are in and of themselves negative economic shocks</a:t>
            </a:r>
          </a:p>
          <a:p>
            <a:pPr lvl="1"/>
            <a:r>
              <a:rPr lang="en-US" dirty="0" smtClean="0"/>
              <a:t>Withdraw from trade deals</a:t>
            </a:r>
          </a:p>
          <a:p>
            <a:pPr lvl="1"/>
            <a:r>
              <a:rPr lang="en-US" dirty="0" smtClean="0"/>
              <a:t>Deport undocumented workers</a:t>
            </a:r>
          </a:p>
          <a:p>
            <a:pPr lvl="1"/>
            <a:r>
              <a:rPr lang="en-US" dirty="0" smtClean="0"/>
              <a:t>Repeal Obamacare</a:t>
            </a:r>
            <a:endParaRPr lang="en-US" dirty="0"/>
          </a:p>
        </p:txBody>
      </p:sp>
    </p:spTree>
    <p:extLst>
      <p:ext uri="{BB962C8B-B14F-4D97-AF65-F5344CB8AC3E}">
        <p14:creationId xmlns:p14="http://schemas.microsoft.com/office/powerpoint/2010/main" val="1340974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Trump and the Republicans Are More Willing to Tolerate Deficits Now That THEY Are In Charge…..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Note that higher spending will matter but only after a lag</a:t>
            </a:r>
          </a:p>
          <a:p>
            <a:endParaRPr lang="en-US" dirty="0" smtClean="0"/>
          </a:p>
          <a:p>
            <a:r>
              <a:rPr lang="en-US" dirty="0" smtClean="0"/>
              <a:t>Higher military spending</a:t>
            </a:r>
          </a:p>
          <a:p>
            <a:endParaRPr lang="en-US" dirty="0"/>
          </a:p>
          <a:p>
            <a:r>
              <a:rPr lang="en-US" dirty="0" smtClean="0"/>
              <a:t>Tax cuts, but probably skewed to upper income</a:t>
            </a:r>
          </a:p>
          <a:p>
            <a:endParaRPr lang="en-US" dirty="0"/>
          </a:p>
          <a:p>
            <a:r>
              <a:rPr lang="en-US" dirty="0" smtClean="0"/>
              <a:t>Infrastructure projects? (As I have said a million times, we need this)</a:t>
            </a:r>
          </a:p>
          <a:p>
            <a:endParaRPr lang="en-US" dirty="0"/>
          </a:p>
          <a:p>
            <a:pPr lvl="1"/>
            <a:r>
              <a:rPr lang="en-US" dirty="0" smtClean="0"/>
              <a:t>Key is how they are funded</a:t>
            </a:r>
          </a:p>
          <a:p>
            <a:pPr lvl="1"/>
            <a:r>
              <a:rPr lang="en-US" dirty="0" smtClean="0"/>
              <a:t>If new spending then it’s a stimulus;  if it’s tax incentives, then the devil is in the details but this is </a:t>
            </a:r>
            <a:r>
              <a:rPr lang="en-US" smtClean="0"/>
              <a:t>a less </a:t>
            </a:r>
            <a:r>
              <a:rPr lang="en-US" dirty="0" smtClean="0"/>
              <a:t>effective method to stimulate and has its own problems</a:t>
            </a:r>
            <a:endParaRPr lang="en-US" dirty="0"/>
          </a:p>
        </p:txBody>
      </p:sp>
    </p:spTree>
    <p:extLst>
      <p:ext uri="{BB962C8B-B14F-4D97-AF65-F5344CB8AC3E}">
        <p14:creationId xmlns:p14="http://schemas.microsoft.com/office/powerpoint/2010/main" val="2648161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Predictions</a:t>
            </a:r>
          </a:p>
        </p:txBody>
      </p:sp>
      <p:sp>
        <p:nvSpPr>
          <p:cNvPr id="3" name="Content Placeholder 2"/>
          <p:cNvSpPr>
            <a:spLocks noGrp="1"/>
          </p:cNvSpPr>
          <p:nvPr>
            <p:ph idx="1"/>
          </p:nvPr>
        </p:nvSpPr>
        <p:spPr/>
        <p:txBody>
          <a:bodyPr>
            <a:normAutofit/>
          </a:bodyPr>
          <a:lstStyle/>
          <a:p>
            <a:r>
              <a:rPr lang="en-US" dirty="0"/>
              <a:t>GDP growth </a:t>
            </a:r>
            <a:r>
              <a:rPr lang="en-US"/>
              <a:t>at </a:t>
            </a:r>
            <a:r>
              <a:rPr lang="en-US" smtClean="0"/>
              <a:t>around 3%; </a:t>
            </a:r>
            <a:endParaRPr lang="en-US" dirty="0"/>
          </a:p>
          <a:p>
            <a:r>
              <a:rPr lang="en-US" dirty="0"/>
              <a:t>Unemployment </a:t>
            </a:r>
            <a:r>
              <a:rPr lang="en-US" dirty="0" smtClean="0"/>
              <a:t>4 ½ - 5</a:t>
            </a:r>
            <a:r>
              <a:rPr lang="en-US" dirty="0"/>
              <a:t>% </a:t>
            </a:r>
            <a:endParaRPr lang="en-US" dirty="0" smtClean="0"/>
          </a:p>
          <a:p>
            <a:r>
              <a:rPr lang="en-US" dirty="0" smtClean="0"/>
              <a:t>Inflation </a:t>
            </a:r>
            <a:r>
              <a:rPr lang="en-US" dirty="0"/>
              <a:t>– </a:t>
            </a:r>
            <a:r>
              <a:rPr lang="en-US" dirty="0" smtClean="0"/>
              <a:t>Still not a worry, especially if economy turns soft later</a:t>
            </a:r>
            <a:endParaRPr lang="en-US" dirty="0"/>
          </a:p>
          <a:p>
            <a:r>
              <a:rPr lang="en-US" dirty="0"/>
              <a:t>Interest rates – Fed will likely </a:t>
            </a:r>
            <a:r>
              <a:rPr lang="en-US" dirty="0" smtClean="0"/>
              <a:t>impose rate increases (2-3?) </a:t>
            </a:r>
            <a:r>
              <a:rPr lang="en-US" dirty="0"/>
              <a:t>next year – but only a ¼% at a time – We </a:t>
            </a:r>
            <a:r>
              <a:rPr lang="en-US" dirty="0" smtClean="0"/>
              <a:t>will reach 1</a:t>
            </a:r>
            <a:r>
              <a:rPr lang="en-US" dirty="0"/>
              <a:t>% at short end by a year from </a:t>
            </a:r>
            <a:r>
              <a:rPr lang="en-US" dirty="0" smtClean="0"/>
              <a:t>now (possibly 1 ½ % if economy continues strong)</a:t>
            </a:r>
            <a:endParaRPr lang="en-US" dirty="0"/>
          </a:p>
          <a:p>
            <a:r>
              <a:rPr lang="en-US" dirty="0"/>
              <a:t>Fiscal Policy?  </a:t>
            </a:r>
            <a:r>
              <a:rPr lang="en-US" dirty="0" smtClean="0"/>
              <a:t>The big question …</a:t>
            </a:r>
            <a:endParaRPr lang="en-US" dirty="0"/>
          </a:p>
          <a:p>
            <a:r>
              <a:rPr lang="en-US" dirty="0"/>
              <a:t>Exchange Rate:  Higher interest rates mean a continued strong dollar which will help dampen inflation but also commodity prices</a:t>
            </a:r>
          </a:p>
        </p:txBody>
      </p:sp>
    </p:spTree>
    <p:extLst>
      <p:ext uri="{BB962C8B-B14F-4D97-AF65-F5344CB8AC3E}">
        <p14:creationId xmlns:p14="http://schemas.microsoft.com/office/powerpoint/2010/main" val="300423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ata.bls.gov/generated_files/graphics/latest_numbers_LNS14000000_2006_2016_all_period_M12_da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49" y="571499"/>
            <a:ext cx="9598025" cy="4799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38275" y="5676900"/>
            <a:ext cx="8719054" cy="523220"/>
          </a:xfrm>
          <a:prstGeom prst="rect">
            <a:avLst/>
          </a:prstGeom>
          <a:noFill/>
        </p:spPr>
        <p:txBody>
          <a:bodyPr wrap="none" rtlCol="0">
            <a:spAutoFit/>
          </a:bodyPr>
          <a:lstStyle/>
          <a:p>
            <a:r>
              <a:rPr lang="en-US" sz="2800" dirty="0" smtClean="0"/>
              <a:t>Unemployment Prediction “5 to 5 ½ %”     Outcome – 4.7%</a:t>
            </a:r>
            <a:endParaRPr lang="en-US" sz="2800" dirty="0"/>
          </a:p>
        </p:txBody>
      </p:sp>
    </p:spTree>
    <p:extLst>
      <p:ext uri="{BB962C8B-B14F-4D97-AF65-F5344CB8AC3E}">
        <p14:creationId xmlns:p14="http://schemas.microsoft.com/office/powerpoint/2010/main" val="221200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4025" y="299970"/>
            <a:ext cx="8220075" cy="5463167"/>
          </a:xfrm>
          <a:prstGeom prst="rect">
            <a:avLst/>
          </a:prstGeom>
        </p:spPr>
      </p:pic>
      <p:sp>
        <p:nvSpPr>
          <p:cNvPr id="3" name="TextBox 2"/>
          <p:cNvSpPr txBox="1"/>
          <p:nvPr/>
        </p:nvSpPr>
        <p:spPr>
          <a:xfrm>
            <a:off x="864668" y="6029325"/>
            <a:ext cx="10300897" cy="461665"/>
          </a:xfrm>
          <a:prstGeom prst="rect">
            <a:avLst/>
          </a:prstGeom>
          <a:noFill/>
        </p:spPr>
        <p:txBody>
          <a:bodyPr wrap="none" rtlCol="0">
            <a:spAutoFit/>
          </a:bodyPr>
          <a:lstStyle/>
          <a:p>
            <a:r>
              <a:rPr lang="en-US" sz="2400" dirty="0" smtClean="0"/>
              <a:t>Inflation Prediction -  “No evidence of inflation”  -  Outcome – Pretty close to that</a:t>
            </a:r>
            <a:endParaRPr lang="en-US" sz="2400" dirty="0"/>
          </a:p>
        </p:txBody>
      </p:sp>
    </p:spTree>
    <p:extLst>
      <p:ext uri="{BB962C8B-B14F-4D97-AF65-F5344CB8AC3E}">
        <p14:creationId xmlns:p14="http://schemas.microsoft.com/office/powerpoint/2010/main" val="65459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3575" y="334756"/>
            <a:ext cx="7912238" cy="5700919"/>
          </a:xfrm>
          <a:prstGeom prst="rect">
            <a:avLst/>
          </a:prstGeom>
        </p:spPr>
      </p:pic>
      <p:sp>
        <p:nvSpPr>
          <p:cNvPr id="3" name="TextBox 2"/>
          <p:cNvSpPr txBox="1"/>
          <p:nvPr/>
        </p:nvSpPr>
        <p:spPr>
          <a:xfrm>
            <a:off x="1473004" y="6162675"/>
            <a:ext cx="8833380" cy="523220"/>
          </a:xfrm>
          <a:prstGeom prst="rect">
            <a:avLst/>
          </a:prstGeom>
          <a:noFill/>
        </p:spPr>
        <p:txBody>
          <a:bodyPr wrap="none" rtlCol="0">
            <a:spAutoFit/>
          </a:bodyPr>
          <a:lstStyle/>
          <a:p>
            <a:r>
              <a:rPr lang="en-US" sz="2800" dirty="0" smtClean="0"/>
              <a:t>Interest rate forecast:  “1% or less (probably less)”  Spot on.</a:t>
            </a:r>
            <a:endParaRPr lang="en-US" sz="2800" dirty="0"/>
          </a:p>
        </p:txBody>
      </p:sp>
    </p:spTree>
    <p:extLst>
      <p:ext uri="{BB962C8B-B14F-4D97-AF65-F5344CB8AC3E}">
        <p14:creationId xmlns:p14="http://schemas.microsoft.com/office/powerpoint/2010/main" val="93891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RED Graph Chart" descr="FRED Graph">
            <a:hlinkClick r:id="rId2" tooltip="View this chart in your browser. "/>
          </p:cNvPr>
          <p:cNvPicPr>
            <a:picLocks noChangeAspect="1"/>
          </p:cNvPicPr>
          <p:nvPr/>
        </p:nvPicPr>
        <p:blipFill>
          <a:blip r:embed="rId3"/>
          <a:stretch>
            <a:fillRect/>
          </a:stretch>
        </p:blipFill>
        <p:spPr>
          <a:xfrm>
            <a:off x="1943100" y="238125"/>
            <a:ext cx="8229600" cy="5524500"/>
          </a:xfrm>
          <a:prstGeom prst="rect">
            <a:avLst/>
          </a:prstGeom>
        </p:spPr>
      </p:pic>
      <p:sp>
        <p:nvSpPr>
          <p:cNvPr id="3" name="TextBox 2"/>
          <p:cNvSpPr txBox="1"/>
          <p:nvPr/>
        </p:nvSpPr>
        <p:spPr>
          <a:xfrm>
            <a:off x="4086225" y="6076950"/>
            <a:ext cx="4986493" cy="584775"/>
          </a:xfrm>
          <a:prstGeom prst="rect">
            <a:avLst/>
          </a:prstGeom>
          <a:noFill/>
        </p:spPr>
        <p:txBody>
          <a:bodyPr wrap="none" rtlCol="0">
            <a:spAutoFit/>
          </a:bodyPr>
          <a:lstStyle/>
          <a:p>
            <a:r>
              <a:rPr lang="en-US" sz="3200" dirty="0" smtClean="0"/>
              <a:t>“ … long rates may creep up”</a:t>
            </a:r>
            <a:endParaRPr lang="en-US" sz="3200" dirty="0"/>
          </a:p>
        </p:txBody>
      </p:sp>
    </p:spTree>
    <p:extLst>
      <p:ext uri="{BB962C8B-B14F-4D97-AF65-F5344CB8AC3E}">
        <p14:creationId xmlns:p14="http://schemas.microsoft.com/office/powerpoint/2010/main" val="397000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My Grade for Last Year’s Prediction Is ……</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sz="4400" dirty="0" smtClean="0"/>
              <a:t>I get an A Minus !!!!!!!!!!!!!!</a:t>
            </a:r>
            <a:endParaRPr lang="en-US" sz="4400" dirty="0"/>
          </a:p>
        </p:txBody>
      </p:sp>
    </p:spTree>
    <p:extLst>
      <p:ext uri="{BB962C8B-B14F-4D97-AF65-F5344CB8AC3E}">
        <p14:creationId xmlns:p14="http://schemas.microsoft.com/office/powerpoint/2010/main" val="372598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We Are Now:  Business Cycle Indicators</a:t>
            </a:r>
          </a:p>
        </p:txBody>
      </p:sp>
      <p:sp>
        <p:nvSpPr>
          <p:cNvPr id="3" name="Content Placeholder 2"/>
          <p:cNvSpPr>
            <a:spLocks noGrp="1"/>
          </p:cNvSpPr>
          <p:nvPr>
            <p:ph idx="1"/>
          </p:nvPr>
        </p:nvSpPr>
        <p:spPr/>
        <p:txBody>
          <a:bodyPr/>
          <a:lstStyle/>
          <a:p>
            <a:r>
              <a:rPr lang="en-US" dirty="0"/>
              <a:t>Still plodding along in our expansion – Now in 6</a:t>
            </a:r>
            <a:r>
              <a:rPr lang="en-US" baseline="30000" dirty="0"/>
              <a:t>th</a:t>
            </a:r>
            <a:r>
              <a:rPr lang="en-US" dirty="0"/>
              <a:t> year</a:t>
            </a:r>
          </a:p>
          <a:p>
            <a:endParaRPr lang="en-US" dirty="0"/>
          </a:p>
          <a:p>
            <a:r>
              <a:rPr lang="en-US" dirty="0"/>
              <a:t>No reason to think that because it is old it is time for a </a:t>
            </a:r>
            <a:r>
              <a:rPr lang="en-US" dirty="0" smtClean="0"/>
              <a:t>turnaround but spending policy in the coming year will be important factor</a:t>
            </a:r>
            <a:endParaRPr lang="en-US" dirty="0"/>
          </a:p>
          <a:p>
            <a:endParaRPr lang="en-US" dirty="0"/>
          </a:p>
          <a:p>
            <a:r>
              <a:rPr lang="en-US" dirty="0"/>
              <a:t>Some indicators look like they are near a cyclical high but for the most part coincident indicators looking OK</a:t>
            </a:r>
          </a:p>
          <a:p>
            <a:endParaRPr lang="en-US" dirty="0"/>
          </a:p>
          <a:p>
            <a:r>
              <a:rPr lang="en-US" dirty="0"/>
              <a:t>Housing market nearing what we might call “normal”</a:t>
            </a:r>
          </a:p>
        </p:txBody>
      </p:sp>
    </p:spTree>
    <p:extLst>
      <p:ext uri="{BB962C8B-B14F-4D97-AF65-F5344CB8AC3E}">
        <p14:creationId xmlns:p14="http://schemas.microsoft.com/office/powerpoint/2010/main" val="3615509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890</Words>
  <Application>Microsoft Office PowerPoint</Application>
  <PresentationFormat>Widescreen</PresentationFormat>
  <Paragraphs>115</Paragraphs>
  <Slides>34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Outlook for 2017</vt:lpstr>
      <vt:lpstr>Grading My Predictions from Last Year</vt:lpstr>
      <vt:lpstr>GDP</vt:lpstr>
      <vt:lpstr>PowerPoint Presentation</vt:lpstr>
      <vt:lpstr>PowerPoint Presentation</vt:lpstr>
      <vt:lpstr>PowerPoint Presentation</vt:lpstr>
      <vt:lpstr>PowerPoint Presentation</vt:lpstr>
      <vt:lpstr>And My Grade for Last Year’s Prediction Is ……</vt:lpstr>
      <vt:lpstr>Where We Are Now:  Business Cycle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Housing Market</vt:lpstr>
      <vt:lpstr>PowerPoint Presentation</vt:lpstr>
      <vt:lpstr>PowerPoint Presentation</vt:lpstr>
      <vt:lpstr>PowerPoint Presentation</vt:lpstr>
      <vt:lpstr>PowerPoint Presentation</vt:lpstr>
      <vt:lpstr>PowerPoint Presentation</vt:lpstr>
      <vt:lpstr>Current Policy Stance – Monetary Policy</vt:lpstr>
      <vt:lpstr>PowerPoint Presentation</vt:lpstr>
      <vt:lpstr>PowerPoint Presentation</vt:lpstr>
      <vt:lpstr>PowerPoint Presentation</vt:lpstr>
      <vt:lpstr>Current Policy Stance:  Fiscal Policy</vt:lpstr>
      <vt:lpstr>Retail Sales and Household Debt</vt:lpstr>
      <vt:lpstr>PowerPoint Presentation</vt:lpstr>
      <vt:lpstr>And the Election Means …….</vt:lpstr>
      <vt:lpstr> If Trump and Republicans Do What They Said They Wanted to Do</vt:lpstr>
      <vt:lpstr>If Trump and the Republicans Are More Willing to Tolerate Deficits Now That THEY Are In Charge…..</vt:lpstr>
      <vt:lpstr>Predictions</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Outlook for 2017</dc:title>
  <dc:creator>Steven Charles Kyle</dc:creator>
  <cp:lastModifiedBy>Steven Charles Kyle</cp:lastModifiedBy>
  <cp:revision>74</cp:revision>
  <cp:lastPrinted>2017-01-23T17:33:26Z</cp:lastPrinted>
  <dcterms:created xsi:type="dcterms:W3CDTF">2016-10-25T20:12:12Z</dcterms:created>
  <dcterms:modified xsi:type="dcterms:W3CDTF">2017-01-24T15:57:25Z</dcterms:modified>
</cp:coreProperties>
</file>